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5" r:id="rId6"/>
    <p:sldId id="266" r:id="rId7"/>
    <p:sldId id="259" r:id="rId8"/>
    <p:sldId id="267" r:id="rId9"/>
    <p:sldId id="268" r:id="rId10"/>
    <p:sldId id="269" r:id="rId11"/>
    <p:sldId id="270" r:id="rId12"/>
    <p:sldId id="261" r:id="rId13"/>
    <p:sldId id="272" r:id="rId14"/>
    <p:sldId id="275" r:id="rId15"/>
  </p:sldIdLst>
  <p:sldSz cx="9144000" cy="6858000" type="screen4x3"/>
  <p:notesSz cx="6858000" cy="9144000"/>
  <p:defaultTextStyle>
    <a:defPPr>
      <a:defRPr lang="e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CAA4A-591F-2723-1E65-07CDD11E00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3B71B1-93DC-9131-D793-1CC35854C8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55C86-3A59-280E-CE0B-66952CB84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121B0-07B4-8D92-955A-63FB6129A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213E9-48E5-B2A3-6D43-AFDAF9D35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3D1B82-4852-4AA7-ACAE-8DD5CB8D81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498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9C8DE-0E95-166C-FBC2-8662BB6DD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244AEA-BE1B-0AB1-3474-45985B0F29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79753E-E4A0-06CB-AB3C-6599DB871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81355C-DF6E-FE56-EC63-879865D76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CEC3A0-E684-E0A5-3354-1FD58F275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48EDA1-CD23-41A3-98CC-7E62A394B1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3016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F80F49-F50B-4384-3A7B-4422E7A28C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225352-6826-5F8A-1F4E-712E2F5F42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0E427-2473-C6AA-F9C2-1F5898667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CE57AA-FDE9-0788-0B17-D198F4749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85EBE5-786B-C057-4534-089DB117D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33C629-8A21-438C-B72C-23FCA6C67A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2657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60B9E-C6DF-C574-D5EF-05FFF8A62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28462E-8B38-0ACD-3705-27871DE825F0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Online Image Placeholder 3">
            <a:extLst>
              <a:ext uri="{FF2B5EF4-FFF2-40B4-BE49-F238E27FC236}">
                <a16:creationId xmlns:a16="http://schemas.microsoft.com/office/drawing/2014/main" id="{32F3A99F-6283-EA29-6F0A-534C40EB940D}"/>
              </a:ext>
            </a:extLst>
          </p:cNvPr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6D9061-CB04-52AB-9F33-FD03B76A7F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3D5E3B-5CF3-74BB-0AF5-1A19B91AD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294C2B-534A-8DC8-408B-F44768FCB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78A76A2-D336-4B21-95C1-59FDB2C2CD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47612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E692C-E8B4-841B-0DA7-60EE3E8B3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281C48-0501-621F-66A7-AEA2E8B0B751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DD54C7-45EB-6C4D-4EB6-065359DE63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D0FC48-90D1-7E01-B9C1-322060AB01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ABD135-2716-ED87-7CAD-C146E1969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C3635E-F23D-ED9C-FE4C-231097AF1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590D94A-4186-439C-9A13-14FE13D446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30291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5890F-473B-803C-5772-7DD0BAE62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AB8FEE-581A-12AA-AD64-43E335FA4EA9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50B5A1-1BA7-9409-DF68-4F6F6A76AE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C8451B-FF82-3230-8CAA-57F6C7A767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9BCD9A-2A44-BB66-A25A-3CFE1610C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ECD660-54E0-FFA5-7846-A6B905535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A87C38B-2622-4DF4-98A0-2CCD9B9305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7340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F60CD-E2A2-BA41-E73F-E74699DE8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8674C9-E358-9E70-3439-298BA229FC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1511D-C9CB-0AD3-08EE-74A1F6E92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388E7-9789-ED55-48DC-ECBAEE4E8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CBAC61-9663-4B22-64FC-15A0BA4B3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D30EA0-4731-4D04-8866-C3FCBD9FE4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0311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4F327-8A76-5914-C103-55373BA9B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3EE441-B6BF-68A5-5F76-D57A3944DF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20B69B-7BB9-1393-2FB0-A760CD0DE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4AF7AE-20D6-B528-62EA-A354902F1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92DC31-6CDA-5C19-A75B-F4FF343FF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35449-F241-40B0-B818-72EE54071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4788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87F54-2548-296A-1013-F27B11B8B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DE002A-7722-9DDB-6D5E-4F46D924A8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A3FC53-81D8-1012-4791-504DE6932C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596D7C-7F75-4ADC-3951-FD5550C26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60A24-AD33-488B-9186-18A2E068B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00E898-ADEF-FD9F-EDA8-E68DAF04A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6BB7B9-0FEC-4822-AFCA-5CAE314016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7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41B37-C5CF-B3F3-9663-97B06B8EC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D7C03B-C9FA-9D60-A8D4-B187901D8C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631DA3-8C21-5260-1182-F707BC2033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F2A29B-C314-3EBE-39CC-3CC2D74C9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19CC42-45F1-8FEA-E098-A0E7EB319F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6EACFCA-AF0C-8C42-4950-1BCB1265E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852936-6CBB-D9A2-5995-707A47468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BCFDC7-34EC-AFB2-C8CF-E5293B45B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BA3A0-5C84-499E-9F99-D6A4E9CADA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2115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4C016-0A94-F65D-24A1-688929309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24E495-8EA8-EA87-3D1B-8221573CE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23E1AD-1687-A4A1-1EAB-8F7642E0B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B072CA-270B-8729-F415-EF0D3CD0F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EFF3DC-A329-4CC2-A47F-8B54D4C345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1287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DFEB77-E123-C167-380C-FBA02B835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F4F94C-39AF-80BE-848F-92C5C7347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47D3C6-52CA-C28F-3A8B-755C65844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5CA96A-833D-48A8-B190-0F5A8D9832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218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3AA4F-B3BC-85AB-3863-655AE9C65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C2AD73-523A-EDDF-E361-3850771FAA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61747F-8F5C-D4E4-553F-F7C6994EB4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0013D8-C78B-15D7-9371-79A1D865D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B43DB5-FF82-C849-D417-51D29225A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C01EF4-F7CC-CB22-DD9F-3730B0D0C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31B255-3302-43C2-BA78-C3A3177B5B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1070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95CD1-BE10-F7F6-49D2-7330482D9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AED3F9-B88E-23F9-82B6-37776CF58B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5EC8D2-4422-9110-B756-33D8FCA093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74486E-7689-F130-B777-CF5A66A5F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FD2971-D7D0-06A1-C787-5880DA969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1B33EA-0294-B228-8B30-02AF12148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88F36-A626-4A4B-9671-B20063882E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1584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3AC9A4F-3BB3-418E-675A-5FED90F2AD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B9FA07A-7482-6532-4EB6-DCA291C678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47004D96-A88B-11CB-EA7D-2B36956D3B6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B512E667-B8FF-7EF6-2C1B-8AC84A7ED64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4D909B56-7EBA-70B9-CD06-DC1AE8F8B6B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85DFA17-8B81-4446-8F30-A8952154A05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CE516110-322B-5273-58A4-EA1E83EEDD1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en" altLang="en-US" sz="4400"/>
              <a:t>Pharmacology of insulin</a:t>
            </a:r>
            <a:endParaRPr lang="en-US" altLang="en-US" sz="4400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B0C841E2-536C-D1B0-3947-C690AC6F004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 lang="en" altLang="en-US" sz="2000"/>
              <a:t>prof. Dr. Slobodan Janković</a:t>
            </a:r>
            <a:endParaRPr lang="en-US" altLang="en-US" sz="2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EB2844FC-CFCF-674E-F03E-5CC97B01BD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altLang="en-US"/>
              <a:t>Insulin preparations</a:t>
            </a:r>
            <a:endParaRPr lang="en-US" altLang="en-US"/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C7BD2246-D6CF-EF24-923E-3157A63A7D1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931224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" altLang="en-US" sz="2000" dirty="0"/>
              <a:t>Short acting</a:t>
            </a:r>
          </a:p>
          <a:p>
            <a:pPr lvl="1">
              <a:lnSpc>
                <a:spcPct val="80000"/>
              </a:lnSpc>
            </a:pPr>
            <a:r>
              <a:rPr lang="en" altLang="en-US" sz="2000" dirty="0"/>
              <a:t>regular, crystalline zinc insulin</a:t>
            </a:r>
          </a:p>
          <a:p>
            <a:pPr lvl="1">
              <a:lnSpc>
                <a:spcPct val="80000"/>
              </a:lnSpc>
            </a:pPr>
            <a:r>
              <a:rPr lang="en" altLang="en-US" sz="2000" dirty="0"/>
              <a:t>insulin lispro</a:t>
            </a:r>
          </a:p>
          <a:p>
            <a:pPr lvl="1">
              <a:lnSpc>
                <a:spcPct val="80000"/>
              </a:lnSpc>
            </a:pPr>
            <a:r>
              <a:rPr lang="en" altLang="en-US" sz="2000" dirty="0"/>
              <a:t>insulin aspart</a:t>
            </a:r>
          </a:p>
          <a:p>
            <a:pPr lvl="1">
              <a:lnSpc>
                <a:spcPct val="80000"/>
              </a:lnSpc>
            </a:pPr>
            <a:r>
              <a:rPr lang="en" altLang="en-US" sz="2000" dirty="0"/>
              <a:t>insulin glulisine</a:t>
            </a:r>
          </a:p>
          <a:p>
            <a:pPr>
              <a:lnSpc>
                <a:spcPct val="80000"/>
              </a:lnSpc>
            </a:pPr>
            <a:r>
              <a:rPr lang="en" altLang="en-US" sz="2000" dirty="0"/>
              <a:t>Medium-acting</a:t>
            </a:r>
          </a:p>
          <a:p>
            <a:pPr lvl="1">
              <a:lnSpc>
                <a:spcPct val="80000"/>
              </a:lnSpc>
            </a:pPr>
            <a:r>
              <a:rPr lang="en" altLang="en-US" sz="2000" dirty="0"/>
              <a:t>neutral protamine Hagedorn insulin (isophane insulin)</a:t>
            </a:r>
          </a:p>
          <a:p>
            <a:pPr lvl="1">
              <a:lnSpc>
                <a:spcPct val="80000"/>
              </a:lnSpc>
            </a:pPr>
            <a:r>
              <a:rPr lang="en" altLang="en-US" sz="2000" dirty="0"/>
              <a:t>lente insulin (a mixture of ultralente and semilente)</a:t>
            </a:r>
          </a:p>
          <a:p>
            <a:pPr>
              <a:lnSpc>
                <a:spcPct val="80000"/>
              </a:lnSpc>
            </a:pPr>
            <a:r>
              <a:rPr lang="en" altLang="en-US" sz="2000" dirty="0"/>
              <a:t>Long-acting</a:t>
            </a:r>
          </a:p>
          <a:p>
            <a:pPr lvl="1">
              <a:lnSpc>
                <a:spcPct val="80000"/>
              </a:lnSpc>
            </a:pPr>
            <a:r>
              <a:rPr lang="en" altLang="en-US" sz="2000" dirty="0"/>
              <a:t>ultralent insulin</a:t>
            </a:r>
          </a:p>
          <a:p>
            <a:pPr lvl="1">
              <a:lnSpc>
                <a:spcPct val="80000"/>
              </a:lnSpc>
            </a:pPr>
            <a:r>
              <a:rPr lang="en" altLang="en-US" sz="2000" dirty="0"/>
              <a:t>protamine-zinc-insulin</a:t>
            </a:r>
          </a:p>
          <a:p>
            <a:pPr lvl="1">
              <a:lnSpc>
                <a:spcPct val="80000"/>
              </a:lnSpc>
            </a:pPr>
            <a:r>
              <a:rPr lang="en" altLang="en-US" sz="2000" dirty="0"/>
              <a:t>insulin glargine </a:t>
            </a:r>
          </a:p>
          <a:p>
            <a:pPr lvl="1">
              <a:lnSpc>
                <a:spcPct val="80000"/>
              </a:lnSpc>
            </a:pPr>
            <a:r>
              <a:rPr lang="en" altLang="en-US" sz="2000" dirty="0"/>
              <a:t>insulin detemir (has a saturated fatty acid added to the amino group of lysine 29)</a:t>
            </a:r>
          </a:p>
          <a:p>
            <a:pPr lvl="1">
              <a:lnSpc>
                <a:spcPct val="80000"/>
              </a:lnSpc>
            </a:pPr>
            <a:endParaRPr lang="en-US" altLang="en-US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A5327468-8B68-9190-082A-FF09352E88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altLang="en-US"/>
              <a:t>Indications for insulin</a:t>
            </a:r>
            <a:endParaRPr lang="en-US" altLang="en-US"/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393C6A43-E659-4D6A-3C96-A98B915FE1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" altLang="en-US" sz="2800"/>
              <a:t>all type 1 diabetics</a:t>
            </a:r>
          </a:p>
          <a:p>
            <a:pPr>
              <a:lnSpc>
                <a:spcPct val="80000"/>
              </a:lnSpc>
            </a:pPr>
            <a:r>
              <a:rPr lang="en" altLang="en-US" sz="2800"/>
              <a:t>a part of type 2 diabetics</a:t>
            </a:r>
          </a:p>
          <a:p>
            <a:pPr>
              <a:lnSpc>
                <a:spcPct val="80000"/>
              </a:lnSpc>
            </a:pPr>
            <a:r>
              <a:rPr lang="en" altLang="en-US" sz="2800"/>
              <a:t>hyperglycemic coma</a:t>
            </a:r>
          </a:p>
          <a:p>
            <a:pPr>
              <a:lnSpc>
                <a:spcPct val="80000"/>
              </a:lnSpc>
            </a:pPr>
            <a:r>
              <a:rPr lang="en" altLang="en-US" sz="2800"/>
              <a:t>preoperative preparation</a:t>
            </a:r>
          </a:p>
          <a:p>
            <a:pPr>
              <a:lnSpc>
                <a:spcPct val="80000"/>
              </a:lnSpc>
            </a:pPr>
            <a:r>
              <a:rPr lang="en" altLang="en-US" sz="2800"/>
              <a:t>gestational diabetes</a:t>
            </a:r>
          </a:p>
          <a:p>
            <a:pPr>
              <a:lnSpc>
                <a:spcPct val="80000"/>
              </a:lnSpc>
            </a:pPr>
            <a:r>
              <a:rPr lang="en" altLang="en-US" sz="2800"/>
              <a:t>daily needs: 0.2-0.5 J/kg</a:t>
            </a:r>
          </a:p>
          <a:p>
            <a:pPr>
              <a:lnSpc>
                <a:spcPct val="80000"/>
              </a:lnSpc>
            </a:pPr>
            <a:r>
              <a:rPr lang="en" altLang="en-US" sz="2800"/>
              <a:t>the average type 1 diabetic receives 0.6-0.7 J/kg per day; half the dose is given as a basal preparation (long or medium-acting), and half as a short-acting preparation, before or after a meal</a:t>
            </a:r>
            <a:endParaRPr lang="en-US" altLang="en-US" sz="2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0" name="Rectangle 8">
            <a:extLst>
              <a:ext uri="{FF2B5EF4-FFF2-40B4-BE49-F238E27FC236}">
                <a16:creationId xmlns:a16="http://schemas.microsoft.com/office/drawing/2014/main" id="{23F81BA0-E9F6-0AC0-EF45-445E83F249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altLang="en-US"/>
              <a:t>Adverse effects</a:t>
            </a:r>
            <a:endParaRPr lang="en-US" altLang="en-US"/>
          </a:p>
        </p:txBody>
      </p:sp>
      <p:sp>
        <p:nvSpPr>
          <p:cNvPr id="8201" name="Rectangle 9">
            <a:extLst>
              <a:ext uri="{FF2B5EF4-FFF2-40B4-BE49-F238E27FC236}">
                <a16:creationId xmlns:a16="http://schemas.microsoft.com/office/drawing/2014/main" id="{2FDE649D-81E2-BC78-D814-69A5EDBE02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altLang="en-US"/>
              <a:t>hypoglycemia</a:t>
            </a:r>
          </a:p>
          <a:p>
            <a:r>
              <a:rPr lang="en" altLang="en-US"/>
              <a:t>antibodies to insulin</a:t>
            </a:r>
          </a:p>
          <a:p>
            <a:r>
              <a:rPr lang="en" altLang="en-US"/>
              <a:t>lipoatrophy and lipohypertrophy</a:t>
            </a:r>
          </a:p>
          <a:p>
            <a:r>
              <a:rPr lang="en" altLang="en-US"/>
              <a:t>insulin edema (blurred vision, abdominal distension, edema)</a:t>
            </a:r>
            <a:endParaRPr lang="en-US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CA2F0ECD-ED1C-7538-5C2C-4CC2CC5C38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altLang="en-US"/>
              <a:t>Treatment of ketoacidosis</a:t>
            </a:r>
            <a:endParaRPr lang="en-US" altLang="en-US"/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E9C57E7D-6A04-72A5-BE0D-FA3DA54271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altLang="en-US"/>
              <a:t>intravenous infusion of low-dose insulin: 0.1 J/kg per hour</a:t>
            </a:r>
          </a:p>
          <a:p>
            <a:r>
              <a:rPr lang="en" altLang="en-US"/>
              <a:t>add glucose later</a:t>
            </a:r>
          </a:p>
          <a:p>
            <a:r>
              <a:rPr lang="en" altLang="en-US"/>
              <a:t>fluid and electrolyte replacement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95B3125B-F1CF-0D9F-D9CA-F52D767386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altLang="en-US"/>
              <a:t>The most significant interactions</a:t>
            </a:r>
            <a:endParaRPr lang="en-US" altLang="en-US"/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4AC74486-6146-079C-25F9-09667605FF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altLang="en-US"/>
              <a:t>ethanol inhibits gluconeogenesis</a:t>
            </a:r>
          </a:p>
          <a:p>
            <a:r>
              <a:rPr lang="en" altLang="en-US"/>
              <a:t>beta-blockers increase the risk of hypoglycemia, because they prevent the compensatory effect of sympathetic nerves</a:t>
            </a:r>
          </a:p>
          <a:p>
            <a:r>
              <a:rPr lang="en" altLang="en-US"/>
              <a:t>salicylates potentiate insulin secretion and act weakly similar to insulin on peripheral tissues</a:t>
            </a:r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F66F5391-8170-E52F-F00B-8EE9F8D2CE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dirty="0"/>
              <a:t>H</a:t>
            </a:r>
            <a:r>
              <a:rPr lang="en" altLang="en-US" dirty="0"/>
              <a:t>istory</a:t>
            </a:r>
            <a:endParaRPr lang="en-US" altLang="en-US" dirty="0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B8E56427-CB5E-9466-D0A8-41383FC064D6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" altLang="en-US" sz="1800" dirty="0"/>
              <a:t>a German student, Paul Langerhans, noticed in 1869 that the pancreas has two types of cells: those that secrete digestive enzymes and cells that are grouped into islets, and have some other function</a:t>
            </a:r>
          </a:p>
          <a:p>
            <a:pPr>
              <a:lnSpc>
                <a:spcPct val="80000"/>
              </a:lnSpc>
            </a:pPr>
            <a:r>
              <a:rPr lang="en" altLang="en-US" sz="1800" dirty="0"/>
              <a:t>Minkowski and von Mering showed in 1889 that pancreatectomized dogs developed a syndrome similar to diabetes mellitus in humans</a:t>
            </a:r>
          </a:p>
          <a:p>
            <a:pPr>
              <a:lnSpc>
                <a:spcPct val="80000"/>
              </a:lnSpc>
            </a:pPr>
            <a:r>
              <a:rPr lang="en" altLang="en-US" sz="1800" dirty="0"/>
              <a:t>Canadians Frederick Bunting, a surgeon, and Charles Best, a 4th-year student, ma</a:t>
            </a:r>
            <a:r>
              <a:rPr lang="sr-Latn-RS" altLang="en-US" sz="1800" dirty="0"/>
              <a:t>d</a:t>
            </a:r>
            <a:r>
              <a:rPr lang="en" altLang="en-US" sz="1800" dirty="0"/>
              <a:t>e an alcohol-acid extract of the islets of Langerhans</a:t>
            </a:r>
          </a:p>
          <a:p>
            <a:pPr>
              <a:lnSpc>
                <a:spcPct val="80000"/>
              </a:lnSpc>
            </a:pPr>
            <a:r>
              <a:rPr lang="en" altLang="en-US" sz="1800" dirty="0"/>
              <a:t>first successful use</a:t>
            </a:r>
            <a:r>
              <a:rPr lang="sr-Latn-RS" altLang="en-US" sz="1800" dirty="0"/>
              <a:t> </a:t>
            </a:r>
            <a:r>
              <a:rPr lang="sr-Latn-RS" altLang="en-US" sz="1800" dirty="0" err="1"/>
              <a:t>was</a:t>
            </a:r>
            <a:r>
              <a:rPr lang="en" altLang="en-US" sz="1800" dirty="0"/>
              <a:t> in a 14-year-old boy, 1921.</a:t>
            </a:r>
          </a:p>
          <a:p>
            <a:pPr>
              <a:lnSpc>
                <a:spcPct val="80000"/>
              </a:lnSpc>
            </a:pPr>
            <a:endParaRPr lang="en-US" altLang="en-US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>
            <a:extLst>
              <a:ext uri="{FF2B5EF4-FFF2-40B4-BE49-F238E27FC236}">
                <a16:creationId xmlns:a16="http://schemas.microsoft.com/office/drawing/2014/main" id="{D052A725-BAC8-B48B-E48B-A5226E4081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altLang="en-US"/>
              <a:t>Structure of insulin</a:t>
            </a:r>
            <a:endParaRPr lang="en-US" altLang="en-US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95AA2FC7-E187-752A-59D4-1E6939A11E99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" altLang="en-US" sz="2000"/>
              <a:t>It consists of two chains: A, which has 21 amino acids, and B, which has 30 amino acids</a:t>
            </a:r>
          </a:p>
          <a:p>
            <a:pPr>
              <a:lnSpc>
                <a:spcPct val="90000"/>
              </a:lnSpc>
            </a:pPr>
            <a:r>
              <a:rPr lang="en" altLang="en-US" sz="2000"/>
              <a:t>It is formed from pre-proinsulin with 110 amino acids</a:t>
            </a:r>
          </a:p>
          <a:p>
            <a:pPr>
              <a:lnSpc>
                <a:spcPct val="90000"/>
              </a:lnSpc>
            </a:pPr>
            <a:r>
              <a:rPr lang="en" altLang="en-US" sz="2000"/>
              <a:t>from pre-proinsulin, proinsulin is formed, with 86 amino acids</a:t>
            </a:r>
          </a:p>
          <a:p>
            <a:pPr>
              <a:lnSpc>
                <a:spcPct val="90000"/>
              </a:lnSpc>
            </a:pPr>
            <a:r>
              <a:rPr lang="en" altLang="en-US" sz="2000"/>
              <a:t>proinsulin also has a C-peptide, which connects the A and B chains</a:t>
            </a:r>
            <a:endParaRPr lang="en-US" altLang="en-US" sz="2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5B1421F3-8785-06ED-CCF8-F4AF7EDCD3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altLang="en-US"/>
              <a:t>"Cousins" of insulin</a:t>
            </a:r>
            <a:endParaRPr lang="en-US" altLang="en-US"/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F7283DBB-C90C-C0AD-47E8-BFB95B6F3E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altLang="en-US" dirty="0"/>
              <a:t>insulin is a member of a family of proteins called </a:t>
            </a:r>
            <a:r>
              <a:rPr lang="en" altLang="en-US" i="1" dirty="0"/>
              <a:t>insulin-like growth factors </a:t>
            </a:r>
            <a:r>
              <a:rPr lang="en" altLang="en-US" dirty="0"/>
              <a:t>, </a:t>
            </a:r>
            <a:r>
              <a:rPr lang="sr-Latn-RS" altLang="en-US" dirty="0"/>
              <a:t>IGF</a:t>
            </a:r>
            <a:endParaRPr lang="en" altLang="en-US" dirty="0"/>
          </a:p>
          <a:p>
            <a:r>
              <a:rPr lang="sr-Latn-RS" altLang="en-US" dirty="0"/>
              <a:t>IGF</a:t>
            </a:r>
            <a:r>
              <a:rPr lang="en" altLang="en-US" dirty="0"/>
              <a:t> 1 and </a:t>
            </a:r>
            <a:r>
              <a:rPr lang="sr-Latn-RS" altLang="en-US" dirty="0"/>
              <a:t>IGF</a:t>
            </a:r>
            <a:r>
              <a:rPr lang="en" altLang="en-US" dirty="0"/>
              <a:t> 2 used to be called somatomedins</a:t>
            </a:r>
          </a:p>
          <a:p>
            <a:r>
              <a:rPr lang="en" altLang="en-US" dirty="0"/>
              <a:t>they are the mediators through which the growth hormone acts</a:t>
            </a:r>
            <a:endParaRPr lang="en-US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97B7CF78-B5DD-6CC7-1030-7239B350DD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altLang="en-US" sz="4000"/>
              <a:t>Synthesis and release of insulin</a:t>
            </a:r>
            <a:endParaRPr lang="en-US" altLang="en-US" sz="4000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5C67AB08-084E-4661-D3DF-E8CAFCF639F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" altLang="en-US" sz="2800"/>
              <a:t>insulin is synthesized in the beta cells of the islets of Langerhans</a:t>
            </a:r>
          </a:p>
          <a:p>
            <a:pPr>
              <a:lnSpc>
                <a:spcPct val="80000"/>
              </a:lnSpc>
            </a:pPr>
            <a:r>
              <a:rPr lang="en" altLang="en-US" sz="2800"/>
              <a:t>the main stimulus for its secretion is glucose</a:t>
            </a:r>
          </a:p>
          <a:p>
            <a:pPr>
              <a:lnSpc>
                <a:spcPct val="80000"/>
              </a:lnSpc>
            </a:pPr>
            <a:r>
              <a:rPr lang="en" altLang="en-US" sz="2800"/>
              <a:t>glucose enters the beta cell, the concentration of ATP increases, which binds to the K </a:t>
            </a:r>
            <a:r>
              <a:rPr lang="en" altLang="en-US" sz="2800" baseline="30000"/>
              <a:t>+ </a:t>
            </a:r>
            <a:r>
              <a:rPr lang="en" altLang="en-US" sz="2800"/>
              <a:t>channel and closes it; depolarization, opening of calcium channels and exocytosis of insulin occur</a:t>
            </a:r>
          </a:p>
          <a:p>
            <a:pPr>
              <a:lnSpc>
                <a:spcPct val="80000"/>
              </a:lnSpc>
            </a:pPr>
            <a:r>
              <a:rPr lang="en" altLang="en-US" sz="2800"/>
              <a:t>Alpha-2 agonists decrease insulin secretion, and beta-2 agonists increase it</a:t>
            </a:r>
            <a:endParaRPr lang="en-US" altLang="en-US" sz="2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D21B3F31-BEB3-528E-47F7-E00319E66E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altLang="en-US"/>
              <a:t>Distribution of insulin</a:t>
            </a:r>
            <a:endParaRPr lang="en-US" altLang="en-US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56D9D47F-0266-D059-D4EB-CF0D04ECB0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altLang="en-US" sz="2800" dirty="0"/>
              <a:t>during the fasting period, the pancreas secretes about 1 unit of insulin (about 40 micrograms) per hour into the portal circulation</a:t>
            </a:r>
          </a:p>
          <a:p>
            <a:r>
              <a:rPr lang="en" altLang="en-US" sz="2800" dirty="0"/>
              <a:t>half-elimination time of insulin is 5-6 minutes, and </a:t>
            </a:r>
            <a:r>
              <a:rPr lang="sr-Latn-RS" altLang="en-US" sz="2800" dirty="0" err="1"/>
              <a:t>of</a:t>
            </a:r>
            <a:r>
              <a:rPr lang="sr-Latn-RS" altLang="en-US" sz="2800" dirty="0"/>
              <a:t> </a:t>
            </a:r>
            <a:r>
              <a:rPr lang="en" altLang="en-US" sz="2800" dirty="0"/>
              <a:t>proinsulin is 17 minutes</a:t>
            </a:r>
          </a:p>
          <a:p>
            <a:r>
              <a:rPr lang="en" altLang="en-US" sz="2800" dirty="0"/>
              <a:t>about 20% of plasma insulin immunoreactivity is actually proinsulin</a:t>
            </a:r>
          </a:p>
          <a:p>
            <a:r>
              <a:rPr lang="en" altLang="en-US" sz="2800" dirty="0"/>
              <a:t>C-peptide is also found in plasma, and it is a marker of endogenous insulin secretion</a:t>
            </a:r>
            <a:endParaRPr lang="en-US" altLang="en-U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7" name="Rectangle 23">
            <a:extLst>
              <a:ext uri="{FF2B5EF4-FFF2-40B4-BE49-F238E27FC236}">
                <a16:creationId xmlns:a16="http://schemas.microsoft.com/office/drawing/2014/main" id="{B878DAA0-DF5D-5DBA-991D-E5804C93B2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altLang="en-US"/>
              <a:t>Action of insulin</a:t>
            </a:r>
            <a:endParaRPr lang="en-US" altLang="en-US"/>
          </a:p>
        </p:txBody>
      </p:sp>
      <p:sp>
        <p:nvSpPr>
          <p:cNvPr id="6168" name="Rectangle 24">
            <a:extLst>
              <a:ext uri="{FF2B5EF4-FFF2-40B4-BE49-F238E27FC236}">
                <a16:creationId xmlns:a16="http://schemas.microsoft.com/office/drawing/2014/main" id="{5C1A17E3-A98E-6C8D-759B-8AFDD5ACD6B6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283152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" altLang="en-US" sz="2800" dirty="0"/>
              <a:t>The insulin receptor has 4 subunits</a:t>
            </a:r>
          </a:p>
          <a:p>
            <a:pPr>
              <a:lnSpc>
                <a:spcPct val="90000"/>
              </a:lnSpc>
            </a:pPr>
            <a:r>
              <a:rPr lang="sr-Latn-RS" altLang="en-US" sz="2800" dirty="0" err="1"/>
              <a:t>It</a:t>
            </a:r>
            <a:r>
              <a:rPr lang="sr-Latn-RS" altLang="en-US" sz="2800" dirty="0"/>
              <a:t> </a:t>
            </a:r>
            <a:r>
              <a:rPr lang="en" altLang="en-US" sz="2800" dirty="0"/>
              <a:t>belongs to the group of transmembrane enzymes, the inner part of which is tyrosine kinase</a:t>
            </a:r>
          </a:p>
          <a:p>
            <a:pPr>
              <a:lnSpc>
                <a:spcPct val="90000"/>
              </a:lnSpc>
            </a:pPr>
            <a:r>
              <a:rPr lang="en" altLang="en-US" sz="2800" dirty="0"/>
              <a:t>insulin regulates the activity of over 100 genes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8BC3F715-A0AF-D778-74E1-4898B0711F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altLang="en-US"/>
              <a:t>Actions of insulin</a:t>
            </a:r>
            <a:endParaRPr lang="en-US" altLang="en-US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7EA76685-7D70-1B83-BA03-08D42B36B4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" altLang="en-US" sz="2400" dirty="0"/>
              <a:t>promotes translocation, i.e.</a:t>
            </a:r>
            <a:r>
              <a:rPr lang="sr-Latn-RS" altLang="en-US" sz="2400" dirty="0"/>
              <a:t>,</a:t>
            </a:r>
            <a:r>
              <a:rPr lang="en" altLang="en-US" sz="2400" dirty="0"/>
              <a:t> exposure of glucose transporters into the cell, GLUT 1 and GLUT 4</a:t>
            </a:r>
          </a:p>
          <a:p>
            <a:pPr>
              <a:lnSpc>
                <a:spcPct val="80000"/>
              </a:lnSpc>
            </a:pPr>
            <a:r>
              <a:rPr lang="en" altLang="en-US" sz="2400" dirty="0"/>
              <a:t>increases the synthesis of hexokinase 4, i.e. glucokinase</a:t>
            </a:r>
          </a:p>
          <a:p>
            <a:pPr>
              <a:lnSpc>
                <a:spcPct val="80000"/>
              </a:lnSpc>
            </a:pPr>
            <a:r>
              <a:rPr lang="en" altLang="en-US" sz="2400" dirty="0"/>
              <a:t>The physiological effects are:</a:t>
            </a:r>
          </a:p>
          <a:p>
            <a:pPr lvl="2">
              <a:lnSpc>
                <a:spcPct val="80000"/>
              </a:lnSpc>
            </a:pPr>
            <a:r>
              <a:rPr lang="en" altLang="en-US" sz="1800" dirty="0"/>
              <a:t>in the liver, it inhibits gluconeogenesis and increases glycogen synthesis</a:t>
            </a:r>
          </a:p>
          <a:p>
            <a:pPr lvl="2">
              <a:lnSpc>
                <a:spcPct val="80000"/>
              </a:lnSpc>
            </a:pPr>
            <a:r>
              <a:rPr lang="en" altLang="en-US" sz="1800" dirty="0"/>
              <a:t>in muscles, it reduces the breakdown of proteins, increases the entry of glucose and stimulates glycolysis</a:t>
            </a:r>
          </a:p>
          <a:p>
            <a:pPr lvl="2">
              <a:lnSpc>
                <a:spcPct val="80000"/>
              </a:lnSpc>
            </a:pPr>
            <a:r>
              <a:rPr lang="en" altLang="en-US" sz="1800" dirty="0"/>
              <a:t>in adipose tissue, it increases glycolysis and decreases lipolysis</a:t>
            </a:r>
          </a:p>
          <a:p>
            <a:pPr lvl="2">
              <a:lnSpc>
                <a:spcPct val="80000"/>
              </a:lnSpc>
            </a:pPr>
            <a:r>
              <a:rPr lang="en" altLang="en-US" sz="1800" dirty="0"/>
              <a:t>increases the expression of lipoprotein lipase</a:t>
            </a:r>
          </a:p>
          <a:p>
            <a:pPr>
              <a:lnSpc>
                <a:spcPct val="80000"/>
              </a:lnSpc>
            </a:pPr>
            <a:r>
              <a:rPr lang="en" altLang="en-US" sz="2400" dirty="0"/>
              <a:t>due to hyperglycemia, in diabetes there is thickening of basal membranes and proliferation of endothelial cells, which is the basis of complications: retinopathy, nephropathy, neuropathy, atherosclerosis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>
            <a:extLst>
              <a:ext uri="{FF2B5EF4-FFF2-40B4-BE49-F238E27FC236}">
                <a16:creationId xmlns:a16="http://schemas.microsoft.com/office/drawing/2014/main" id="{3C665313-548F-9F49-3DB8-2ACC92265E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altLang="en-US" sz="4000"/>
              <a:t>What is defined as diabetes?</a:t>
            </a:r>
            <a:endParaRPr lang="en-US" altLang="en-US" sz="4000"/>
          </a:p>
        </p:txBody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343D6F34-3BF9-37F2-BEFF-904423818E7C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" altLang="en-US" sz="2800"/>
              <a:t>accidental finding of glycemia higher than 11.1 mM/l</a:t>
            </a:r>
          </a:p>
          <a:p>
            <a:pPr>
              <a:lnSpc>
                <a:spcPct val="90000"/>
              </a:lnSpc>
            </a:pPr>
            <a:r>
              <a:rPr lang="en" altLang="en-US" sz="2800"/>
              <a:t>glycemia after fasting greater than 7 mM/l</a:t>
            </a:r>
          </a:p>
          <a:p>
            <a:pPr>
              <a:lnSpc>
                <a:spcPct val="90000"/>
              </a:lnSpc>
            </a:pPr>
            <a:r>
              <a:rPr lang="en" altLang="en-US" sz="2800"/>
              <a:t>glycemia 2 hours after oral glucose load greater than 11 mM/l</a:t>
            </a:r>
            <a:endParaRPr lang="en-US" altLang="en-US" sz="2800"/>
          </a:p>
        </p:txBody>
      </p:sp>
      <p:sp>
        <p:nvSpPr>
          <p:cNvPr id="18438" name="Rectangle 6">
            <a:extLst>
              <a:ext uri="{FF2B5EF4-FFF2-40B4-BE49-F238E27FC236}">
                <a16:creationId xmlns:a16="http://schemas.microsoft.com/office/drawing/2014/main" id="{76045D19-DA47-C77B-AB66-B21C3ADDD7CC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" altLang="en-US" sz="2800"/>
              <a:t>Treatment goals:</a:t>
            </a:r>
          </a:p>
          <a:p>
            <a:pPr lvl="1">
              <a:lnSpc>
                <a:spcPct val="90000"/>
              </a:lnSpc>
            </a:pPr>
            <a:r>
              <a:rPr lang="en" altLang="en-US" sz="2400"/>
              <a:t>glycemia after fasting 5 - 6.7 mM/l</a:t>
            </a:r>
          </a:p>
          <a:p>
            <a:pPr lvl="1">
              <a:lnSpc>
                <a:spcPct val="90000"/>
              </a:lnSpc>
            </a:pPr>
            <a:r>
              <a:rPr lang="en" altLang="en-US" sz="2400"/>
              <a:t>glycemia 2 hours after oral glucose load less than 8.3 mM/l</a:t>
            </a:r>
          </a:p>
          <a:p>
            <a:pPr lvl="1">
              <a:lnSpc>
                <a:spcPct val="90000"/>
              </a:lnSpc>
            </a:pPr>
            <a:r>
              <a:rPr lang="en" altLang="en-US" sz="2400"/>
              <a:t>percentage of glycosylated hemoglobin less than 7%</a:t>
            </a:r>
            <a:endParaRPr lang="en-US" altLang="en-US" sz="2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762</Words>
  <Application>Microsoft Office PowerPoint</Application>
  <PresentationFormat>On-screen Show (4:3)</PresentationFormat>
  <Paragraphs>82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Arial</vt:lpstr>
      <vt:lpstr>Default Design</vt:lpstr>
      <vt:lpstr>Pharmacology of insulin</vt:lpstr>
      <vt:lpstr>History</vt:lpstr>
      <vt:lpstr>Structure of insulin</vt:lpstr>
      <vt:lpstr>"Cousins" of insulin</vt:lpstr>
      <vt:lpstr>Synthesis and release of insulin</vt:lpstr>
      <vt:lpstr>Distribution of insulin</vt:lpstr>
      <vt:lpstr>Action of insulin</vt:lpstr>
      <vt:lpstr>Actions of insulin</vt:lpstr>
      <vt:lpstr>What is defined as diabetes?</vt:lpstr>
      <vt:lpstr>Insulin preparations</vt:lpstr>
      <vt:lpstr>Indications for insulin</vt:lpstr>
      <vt:lpstr>Adverse effects</vt:lpstr>
      <vt:lpstr>Treatment of ketoacidosis</vt:lpstr>
      <vt:lpstr>The most significant interactions</vt:lpstr>
    </vt:vector>
  </TitlesOfParts>
  <Company>MF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Slobodan Jankovic</dc:creator>
  <cp:lastModifiedBy>Boj</cp:lastModifiedBy>
  <cp:revision>21</cp:revision>
  <dcterms:created xsi:type="dcterms:W3CDTF">2006-02-19T16:31:30Z</dcterms:created>
  <dcterms:modified xsi:type="dcterms:W3CDTF">2023-07-29T18:14:58Z</dcterms:modified>
</cp:coreProperties>
</file>